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57" r:id="rId4"/>
    <p:sldId id="259" r:id="rId5"/>
    <p:sldId id="258" r:id="rId6"/>
    <p:sldId id="260" r:id="rId7"/>
    <p:sldId id="264" r:id="rId8"/>
    <p:sldId id="261" r:id="rId9"/>
    <p:sldId id="262" r:id="rId10"/>
    <p:sldId id="266" r:id="rId11"/>
    <p:sldId id="267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7E223-DB17-4AB2-92E9-3CE4701B65A2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96266-5241-43DC-A4A0-7D482608C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713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3BC7-EC09-460C-85AE-03EDB3E2BC62}" type="datetime1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FBF7-D44E-4B07-AD33-6697C48CA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691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737B-379F-4927-9B63-6051553CA9A9}" type="datetime1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FBF7-D44E-4B07-AD33-6697C48CA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410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4BDF-3D16-4883-B49D-A169CB88B13A}" type="datetime1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FBF7-D44E-4B07-AD33-6697C48CA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85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A1DB-4BF4-4E5A-BFEB-D67A4BAAF739}" type="datetime1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FBF7-D44E-4B07-AD33-6697C48CA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376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E8CC-E8EA-42C4-BB47-46BF6C525422}" type="datetime1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FBF7-D44E-4B07-AD33-6697C48CA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33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6595-F647-4617-B637-4D562B4BA6B8}" type="datetime1">
              <a:rPr lang="ru-RU" smtClean="0"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FBF7-D44E-4B07-AD33-6697C48CA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904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8197-4ABB-48FC-AA79-3B4E2ED19859}" type="datetime1">
              <a:rPr lang="ru-RU" smtClean="0"/>
              <a:t>17.04.2018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FBF7-D44E-4B07-AD33-6697C48CA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66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4A15-4175-4CD8-8EF6-AA16D8770FBC}" type="datetime1">
              <a:rPr lang="ru-RU" smtClean="0"/>
              <a:t>17.04.2018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FBF7-D44E-4B07-AD33-6697C48CA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02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89A3-B75B-4B08-8111-8CBC82EB5542}" type="datetime1">
              <a:rPr lang="ru-RU" smtClean="0"/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FBF7-D44E-4B07-AD33-6697C48CA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790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8E76-BE5F-4883-A636-B4EAF0DDA867}" type="datetime1">
              <a:rPr lang="ru-RU" smtClean="0"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FBF7-D44E-4B07-AD33-6697C48CA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59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3E07-75DF-4917-81E5-10FF5D33EADA}" type="datetime1">
              <a:rPr lang="ru-RU" smtClean="0"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FBF7-D44E-4B07-AD33-6697C48CA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166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rgbClr val="FFC000">
                <a:lumMod val="63000"/>
                <a:lumOff val="37000"/>
              </a:srgbClr>
            </a:gs>
            <a:gs pos="79000">
              <a:schemeClr val="accent6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FAF61-66A4-407B-B4B1-1A693E1EBC6C}" type="datetime1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6FBF7-D44E-4B07-AD33-6697C48CA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81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nucleotide/315229751?report=genbank&amp;log$=nucltop&amp;blast_rank=3&amp;RID=ZXRF2399015" TargetMode="External"/><Relationship Id="rId3" Type="http://schemas.openxmlformats.org/officeDocument/2006/relationships/hyperlink" Target="http://blast.ncbi.nlm.nih.gov/Blast.cgi#alnHdr_315229757" TargetMode="External"/><Relationship Id="rId7" Type="http://schemas.openxmlformats.org/officeDocument/2006/relationships/hyperlink" Target="http://blast.ncbi.nlm.nih.gov/Blast.cgi#alnHdr_315229751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nucleotide/315229749?report=genbank&amp;log$=nucltop&amp;blast_rank=2&amp;RID=ZXRF2399015" TargetMode="External"/><Relationship Id="rId5" Type="http://schemas.openxmlformats.org/officeDocument/2006/relationships/hyperlink" Target="http://blast.ncbi.nlm.nih.gov/Blast.cgi#alnHdr_315229749" TargetMode="External"/><Relationship Id="rId10" Type="http://schemas.openxmlformats.org/officeDocument/2006/relationships/hyperlink" Target="http://www.ncbi.nlm.nih.gov/nucleotide/315229755?report=genbank&amp;log$=nucltop&amp;blast_rank=4&amp;RID=ZXRF2399015" TargetMode="External"/><Relationship Id="rId4" Type="http://schemas.openxmlformats.org/officeDocument/2006/relationships/hyperlink" Target="http://www.ncbi.nlm.nih.gov/nucleotide/315229757?report=genbank&amp;log$=nucltop&amp;blast_rank=1&amp;RID=ZXRF2399015" TargetMode="External"/><Relationship Id="rId9" Type="http://schemas.openxmlformats.org/officeDocument/2006/relationships/hyperlink" Target="http://blast.ncbi.nlm.nih.gov/Blast.cgi#alnHdr_31522975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sz="2700" b="1" dirty="0">
                <a:latin typeface="Times New Roman"/>
                <a:ea typeface="Times New Roman"/>
                <a:cs typeface="Times New Roman"/>
              </a:rPr>
              <a:t>Разработка методов диагностики американских вирусов картофеля, создающих опасность для картофелеводства Российской Федерации.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2000" dirty="0">
                <a:solidFill>
                  <a:prstClr val="black"/>
                </a:solidFill>
              </a:rPr>
              <a:t/>
            </a:r>
            <a:br>
              <a:rPr lang="ru-RU" sz="2000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535390"/>
            <a:ext cx="6400800" cy="175260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endParaRPr lang="ru-RU" sz="1400" b="1" dirty="0" smtClean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.с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лаборатории вирусологии,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М.А.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Тихомирова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центр карантина растений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FBF7-D44E-4B07-AD33-6697C48CAF67}" type="slidenum">
              <a:rPr lang="ru-RU" smtClean="0"/>
              <a:t>1</a:t>
            </a:fld>
            <a:endParaRPr lang="ru-RU" dirty="0"/>
          </a:p>
        </p:txBody>
      </p:sp>
      <p:pic>
        <p:nvPicPr>
          <p:cNvPr id="1026" name="Picture 2" descr="C:\Users\PC\Desktop\tomsk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23" y="2996952"/>
            <a:ext cx="4623720" cy="307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\Desktop\tomsk\gerbvniik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92696"/>
            <a:ext cx="993775" cy="148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71800" y="6309320"/>
            <a:ext cx="24123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10-13 апреля 2018, г. Томск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73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Вирус черной кольцевой пятнистости картофеля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Potato black ringspot nepovirus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вирус, на данный момент присутствующий только на территории Перу. Во многих страна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x,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том числе и в России, внесен в список А1: патогенов, отсутствующих на территории этой страны и запрещенных к ввозу. Основное растение-хозяин -  картофель (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Solanum tuberosum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некоторые виды семейства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Solanum,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но вирус так же способен заражать различные растения из 11 семейств.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004048" y="5986801"/>
            <a:ext cx="4139952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Набор </a:t>
            </a:r>
            <a:r>
              <a:rPr lang="en-US" dirty="0" smtClean="0">
                <a:solidFill>
                  <a:schemeClr val="tx1"/>
                </a:solidFill>
              </a:rPr>
              <a:t>DAS ELISA PBRSV  </a:t>
            </a:r>
            <a:r>
              <a:rPr lang="ru-RU" dirty="0" smtClean="0">
                <a:solidFill>
                  <a:schemeClr val="tx1"/>
                </a:solidFill>
              </a:rPr>
              <a:t>и положительные контроли </a:t>
            </a:r>
            <a:r>
              <a:rPr lang="en-US" dirty="0" smtClean="0">
                <a:solidFill>
                  <a:schemeClr val="tx1"/>
                </a:solidFill>
              </a:rPr>
              <a:t>(DSMZ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1026" name="Picture 2" descr="C:\Users\PC\Desktop\tomsk\file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56123" r="54640" b="5942"/>
          <a:stretch/>
        </p:blipFill>
        <p:spPr bwMode="auto">
          <a:xfrm>
            <a:off x="435613" y="2276872"/>
            <a:ext cx="1656184" cy="216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23649"/>
            <a:ext cx="186186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07538" y="292494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Симптомы </a:t>
            </a:r>
            <a:r>
              <a:rPr lang="ru-RU" sz="1200" dirty="0" smtClean="0"/>
              <a:t>вируса</a:t>
            </a:r>
            <a:r>
              <a:rPr lang="en-US" sz="1200" dirty="0" smtClean="0"/>
              <a:t> PBRSV</a:t>
            </a:r>
            <a:r>
              <a:rPr lang="ru-RU" sz="1200" dirty="0" smtClean="0"/>
              <a:t> (</a:t>
            </a:r>
            <a:r>
              <a:rPr lang="en-US" sz="1200" dirty="0" smtClean="0"/>
              <a:t>EPPO)</a:t>
            </a:r>
            <a:endParaRPr lang="ru-RU" sz="1200" dirty="0"/>
          </a:p>
        </p:txBody>
      </p:sp>
      <p:sp>
        <p:nvSpPr>
          <p:cNvPr id="3" name="Rectangle 2"/>
          <p:cNvSpPr/>
          <p:nvPr/>
        </p:nvSpPr>
        <p:spPr>
          <a:xfrm>
            <a:off x="107504" y="1844824"/>
            <a:ext cx="31285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 smtClean="0">
                <a:solidFill>
                  <a:prstClr val="black"/>
                </a:solidFill>
              </a:rPr>
              <a:t>Распространение </a:t>
            </a:r>
            <a:r>
              <a:rPr lang="ru-RU" sz="1400" dirty="0">
                <a:solidFill>
                  <a:prstClr val="black"/>
                </a:solidFill>
              </a:rPr>
              <a:t>вируса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PBRSV (EPPO)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7" name="Picture 2" descr="C:\Users\PC\Desktop\tomsk\3-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031" y="1556792"/>
            <a:ext cx="346326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\Desktop\tomsk\3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212" y="4005064"/>
            <a:ext cx="2778145" cy="185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476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257" y="-16227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Вирус </a:t>
            </a:r>
            <a:r>
              <a:rPr lang="ru-RU" sz="2400" dirty="0"/>
              <a:t>желтой карликовости картофеля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Potato </a:t>
            </a:r>
            <a:r>
              <a:rPr lang="en-US" sz="2400" dirty="0"/>
              <a:t>yellow dwarf virus (</a:t>
            </a:r>
            <a:r>
              <a:rPr lang="en-US" sz="2400" dirty="0" smtClean="0"/>
              <a:t>PYDV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2481363" y="6769968"/>
            <a:ext cx="2594693" cy="259432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FBF7-D44E-4B07-AD33-6697C48CAF67}" type="slidenum">
              <a:rPr lang="ru-RU" smtClean="0"/>
              <a:t>11</a:t>
            </a:fld>
            <a:endParaRPr lang="ru-RU"/>
          </a:p>
        </p:txBody>
      </p:sp>
      <p:pic>
        <p:nvPicPr>
          <p:cNvPr id="2050" name="Picture 2" descr="C:\Users\PC\Downloads\PYDV00_14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966" y="935527"/>
            <a:ext cx="2124490" cy="207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54810" y="3151832"/>
            <a:ext cx="341987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444444"/>
                </a:solidFill>
                <a:latin typeface="PT Sans"/>
              </a:rPr>
              <a:t>Насекомые-переносчики </a:t>
            </a:r>
            <a:r>
              <a:rPr lang="en-US" sz="1100" dirty="0" smtClean="0">
                <a:solidFill>
                  <a:srgbClr val="444444"/>
                </a:solidFill>
                <a:latin typeface="PT Sans"/>
              </a:rPr>
              <a:t>PYDV</a:t>
            </a:r>
            <a:r>
              <a:rPr lang="en-US" sz="1100" dirty="0">
                <a:solidFill>
                  <a:srgbClr val="444444"/>
                </a:solidFill>
                <a:latin typeface="PT Sans"/>
              </a:rPr>
              <a:t>; </a:t>
            </a:r>
            <a:r>
              <a:rPr lang="ru-RU" sz="1100" dirty="0" smtClean="0">
                <a:solidFill>
                  <a:srgbClr val="444444"/>
                </a:solidFill>
                <a:latin typeface="PT Sans"/>
              </a:rPr>
              <a:t>верхний ряд</a:t>
            </a:r>
            <a:r>
              <a:rPr lang="en-US" sz="1100" dirty="0" smtClean="0">
                <a:solidFill>
                  <a:srgbClr val="444444"/>
                </a:solidFill>
                <a:latin typeface="PT Sans"/>
              </a:rPr>
              <a:t>: </a:t>
            </a:r>
            <a:r>
              <a:rPr lang="ru-RU" sz="1100" dirty="0" smtClean="0">
                <a:solidFill>
                  <a:srgbClr val="444444"/>
                </a:solidFill>
                <a:latin typeface="PT Sans"/>
              </a:rPr>
              <a:t>женские особи</a:t>
            </a:r>
            <a:r>
              <a:rPr lang="en-US" sz="1100" dirty="0" smtClean="0">
                <a:solidFill>
                  <a:srgbClr val="444444"/>
                </a:solidFill>
                <a:latin typeface="PT Sans"/>
              </a:rPr>
              <a:t>, </a:t>
            </a:r>
            <a:r>
              <a:rPr lang="ru-RU" sz="1100" dirty="0" smtClean="0">
                <a:solidFill>
                  <a:srgbClr val="444444"/>
                </a:solidFill>
                <a:latin typeface="PT Sans"/>
              </a:rPr>
              <a:t>нижний ряд</a:t>
            </a:r>
            <a:r>
              <a:rPr lang="en-US" sz="1100" dirty="0" smtClean="0">
                <a:solidFill>
                  <a:srgbClr val="444444"/>
                </a:solidFill>
                <a:latin typeface="PT Sans"/>
              </a:rPr>
              <a:t>: </a:t>
            </a:r>
            <a:r>
              <a:rPr lang="ru-RU" sz="1100" dirty="0" smtClean="0">
                <a:solidFill>
                  <a:srgbClr val="444444"/>
                </a:solidFill>
                <a:latin typeface="PT Sans"/>
              </a:rPr>
              <a:t>мужские</a:t>
            </a:r>
            <a:r>
              <a:rPr lang="en-US" sz="1100" dirty="0" smtClean="0">
                <a:solidFill>
                  <a:srgbClr val="444444"/>
                </a:solidFill>
                <a:latin typeface="PT Sans"/>
              </a:rPr>
              <a:t>. </a:t>
            </a:r>
            <a:r>
              <a:rPr lang="ru-RU" sz="1100" dirty="0" smtClean="0">
                <a:solidFill>
                  <a:srgbClr val="444444"/>
                </a:solidFill>
                <a:latin typeface="PT Sans"/>
              </a:rPr>
              <a:t>Виды</a:t>
            </a:r>
            <a:r>
              <a:rPr lang="en-US" sz="1100" dirty="0" smtClean="0">
                <a:solidFill>
                  <a:srgbClr val="444444"/>
                </a:solidFill>
                <a:latin typeface="PT Sans"/>
              </a:rPr>
              <a:t> (</a:t>
            </a:r>
            <a:r>
              <a:rPr lang="ru-RU" sz="1100" dirty="0" smtClean="0">
                <a:solidFill>
                  <a:srgbClr val="444444"/>
                </a:solidFill>
                <a:latin typeface="PT Sans"/>
              </a:rPr>
              <a:t>справа налево</a:t>
            </a:r>
            <a:r>
              <a:rPr lang="en-US" sz="1100" dirty="0" smtClean="0">
                <a:solidFill>
                  <a:srgbClr val="444444"/>
                </a:solidFill>
                <a:latin typeface="PT Sans"/>
              </a:rPr>
              <a:t>): </a:t>
            </a:r>
            <a:r>
              <a:rPr lang="en-US" sz="1100" dirty="0">
                <a:solidFill>
                  <a:srgbClr val="444444"/>
                </a:solidFill>
                <a:latin typeface="PT Sans"/>
              </a:rPr>
              <a:t>Aceratagallia sanguinolenta </a:t>
            </a:r>
            <a:r>
              <a:rPr lang="en-US" sz="1100" dirty="0" smtClean="0">
                <a:solidFill>
                  <a:srgbClr val="444444"/>
                </a:solidFill>
                <a:latin typeface="PT Sans"/>
              </a:rPr>
              <a:t>(</a:t>
            </a:r>
            <a:r>
              <a:rPr lang="ru-RU" sz="1100" dirty="0" smtClean="0">
                <a:solidFill>
                  <a:srgbClr val="444444"/>
                </a:solidFill>
                <a:latin typeface="PT Sans"/>
              </a:rPr>
              <a:t>переносчик </a:t>
            </a:r>
            <a:r>
              <a:rPr lang="en-US" sz="1100" dirty="0" smtClean="0">
                <a:solidFill>
                  <a:srgbClr val="444444"/>
                </a:solidFill>
                <a:latin typeface="PT Sans"/>
              </a:rPr>
              <a:t>SYDV), </a:t>
            </a:r>
            <a:r>
              <a:rPr lang="en-US" sz="1100" dirty="0">
                <a:solidFill>
                  <a:srgbClr val="444444"/>
                </a:solidFill>
                <a:latin typeface="PT Sans"/>
              </a:rPr>
              <a:t>Agallia constricta </a:t>
            </a:r>
            <a:r>
              <a:rPr lang="en-US" sz="1100" dirty="0" smtClean="0">
                <a:solidFill>
                  <a:srgbClr val="444444"/>
                </a:solidFill>
                <a:latin typeface="PT Sans"/>
              </a:rPr>
              <a:t>(</a:t>
            </a:r>
            <a:r>
              <a:rPr lang="ru-RU" sz="1100" dirty="0" smtClean="0">
                <a:solidFill>
                  <a:srgbClr val="444444"/>
                </a:solidFill>
                <a:latin typeface="PT Sans"/>
              </a:rPr>
              <a:t>переносчик </a:t>
            </a:r>
            <a:r>
              <a:rPr lang="en-US" sz="1100" dirty="0" smtClean="0">
                <a:solidFill>
                  <a:srgbClr val="444444"/>
                </a:solidFill>
                <a:latin typeface="PT Sans"/>
              </a:rPr>
              <a:t>CYDV), </a:t>
            </a:r>
            <a:r>
              <a:rPr lang="en-US" sz="1100" dirty="0">
                <a:solidFill>
                  <a:srgbClr val="444444"/>
                </a:solidFill>
                <a:latin typeface="PT Sans"/>
              </a:rPr>
              <a:t>Agalliopsis novella </a:t>
            </a:r>
            <a:r>
              <a:rPr lang="en-US" sz="1100" dirty="0" smtClean="0">
                <a:solidFill>
                  <a:srgbClr val="444444"/>
                </a:solidFill>
                <a:latin typeface="PT Sans"/>
              </a:rPr>
              <a:t>(</a:t>
            </a:r>
            <a:r>
              <a:rPr lang="ru-RU" sz="1100" dirty="0" smtClean="0">
                <a:solidFill>
                  <a:srgbClr val="444444"/>
                </a:solidFill>
                <a:latin typeface="PT Sans"/>
              </a:rPr>
              <a:t>оба вируса</a:t>
            </a:r>
            <a:r>
              <a:rPr lang="en-US" sz="1100" dirty="0" smtClean="0">
                <a:solidFill>
                  <a:srgbClr val="444444"/>
                </a:solidFill>
                <a:latin typeface="PT Sans"/>
              </a:rPr>
              <a:t>).</a:t>
            </a:r>
            <a:endParaRPr lang="ru-RU" sz="1100" dirty="0"/>
          </a:p>
        </p:txBody>
      </p:sp>
      <p:pic>
        <p:nvPicPr>
          <p:cNvPr id="2051" name="Picture 3" descr="C:\Users\PC\Downloads\PYDV00_14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27" y="980728"/>
            <a:ext cx="2736304" cy="199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C\Downloads\PYDV00_14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27" y="3002052"/>
            <a:ext cx="2736304" cy="223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5261" y="5228464"/>
            <a:ext cx="215850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Фото: </a:t>
            </a:r>
            <a:r>
              <a:rPr lang="en-US" sz="1100" dirty="0" smtClean="0"/>
              <a:t>Cornell </a:t>
            </a:r>
            <a:r>
              <a:rPr lang="en-US" sz="1100" dirty="0"/>
              <a:t>University (</a:t>
            </a:r>
            <a:r>
              <a:rPr lang="en-US" sz="1100" dirty="0" smtClean="0"/>
              <a:t>US</a:t>
            </a:r>
            <a:r>
              <a:rPr lang="ru-RU" sz="1100" dirty="0" smtClean="0"/>
              <a:t>)</a:t>
            </a:r>
            <a:endParaRPr lang="ru-RU" dirty="0"/>
          </a:p>
        </p:txBody>
      </p:sp>
      <p:pic>
        <p:nvPicPr>
          <p:cNvPr id="2053" name="Picture 5" descr="C:\Users\PC\Downloads\PYDV00_14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068" y="987616"/>
            <a:ext cx="284774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04563" y="3021027"/>
            <a:ext cx="18437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100" dirty="0">
                <a:solidFill>
                  <a:prstClr val="black"/>
                </a:solidFill>
              </a:rPr>
              <a:t>Фото: </a:t>
            </a:r>
            <a:r>
              <a:rPr lang="en-US" sz="1100" dirty="0">
                <a:solidFill>
                  <a:prstClr val="black"/>
                </a:solidFill>
              </a:rPr>
              <a:t>Cornell University (US</a:t>
            </a:r>
            <a:r>
              <a:rPr lang="ru-RU" sz="1100" dirty="0">
                <a:solidFill>
                  <a:prstClr val="black"/>
                </a:solidFill>
              </a:rPr>
              <a:t>)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5" name="Picture 7" descr="C:\Users\PC\Downloads\file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1" t="13273" r="3462" b="4115"/>
          <a:stretch/>
        </p:blipFill>
        <p:spPr bwMode="auto">
          <a:xfrm>
            <a:off x="3204563" y="4140194"/>
            <a:ext cx="4094329" cy="206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31497" y="6285144"/>
            <a:ext cx="24336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100" dirty="0">
                <a:solidFill>
                  <a:prstClr val="black"/>
                </a:solidFill>
              </a:rPr>
              <a:t>Распространение вируса</a:t>
            </a:r>
            <a:r>
              <a:rPr lang="en-US" sz="1100" dirty="0">
                <a:solidFill>
                  <a:prstClr val="black"/>
                </a:solidFill>
              </a:rPr>
              <a:t> </a:t>
            </a:r>
            <a:r>
              <a:rPr lang="en-US" sz="1100" dirty="0" smtClean="0">
                <a:solidFill>
                  <a:prstClr val="black"/>
                </a:solidFill>
              </a:rPr>
              <a:t>PYDV </a:t>
            </a:r>
            <a:r>
              <a:rPr lang="en-US" sz="1100" dirty="0">
                <a:solidFill>
                  <a:prstClr val="black"/>
                </a:solidFill>
              </a:rPr>
              <a:t>(EPPO)</a:t>
            </a:r>
            <a:endParaRPr lang="ru-RU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73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4"/>
            <a:ext cx="7931224" cy="2592288"/>
          </a:xfrm>
        </p:spPr>
        <p:txBody>
          <a:bodyPr>
            <a:normAutofit/>
          </a:bodyPr>
          <a:lstStyle/>
          <a:p>
            <a:pPr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4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Спасибо за внимание</a:t>
            </a:r>
            <a:endParaRPr lang="ru-RU" sz="4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FBF7-D44E-4B07-AD33-6697C48CAF6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15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746928" y="2852935"/>
            <a:ext cx="2118128" cy="99886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FBF7-D44E-4B07-AD33-6697C48CAF67}" type="slidenum">
              <a:rPr lang="ru-RU" smtClean="0"/>
              <a:t>2</a:t>
            </a:fld>
            <a:endParaRPr lang="ru-RU"/>
          </a:p>
        </p:txBody>
      </p:sp>
      <p:pic>
        <p:nvPicPr>
          <p:cNvPr id="1029" name="Picture 5" descr="C:\Users\PC\Desktop\tomsk\LD7B1041_Голандц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55" y="1361405"/>
            <a:ext cx="2746400" cy="183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C\Desktop\tomsk\LD7B1046_Голандц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0648"/>
            <a:ext cx="2808312" cy="243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C\Desktop\tomsk\Без названия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54817"/>
            <a:ext cx="2952328" cy="19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C\Desktop\tomsk\Без названия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6632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PC\Desktop\tomsk\Без названия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76872"/>
            <a:ext cx="23145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PC\Desktop\tomsk\spetsialisty-fgbu-tsnpvrl-prinyali-uchastie-v-seminare-fgbu-vniikr-akkreditatsiya-v-oblasti-karantinnoj-fitosanitarnoj-ekspertiz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3633564" cy="272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180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indent="450215" algn="just">
              <a:lnSpc>
                <a:spcPct val="170000"/>
              </a:lnSpc>
              <a:spcAft>
                <a:spcPts val="0"/>
              </a:spcAft>
            </a:pPr>
            <a:r>
              <a:rPr lang="ru-RU" sz="6000" dirty="0">
                <a:latin typeface="Times New Roman"/>
                <a:ea typeface="Times New Roman"/>
                <a:cs typeface="Times New Roman"/>
              </a:rPr>
              <a:t>Картофель </a:t>
            </a:r>
            <a:r>
              <a:rPr lang="ru-RU" sz="6000" dirty="0">
                <a:latin typeface="Times New Roman"/>
                <a:ea typeface="Calibri"/>
                <a:cs typeface="Times New Roman"/>
              </a:rPr>
              <a:t>(</a:t>
            </a:r>
            <a:r>
              <a:rPr lang="ru-RU" sz="6000" i="1" dirty="0">
                <a:latin typeface="Times New Roman"/>
                <a:ea typeface="Calibri"/>
                <a:cs typeface="Times New Roman"/>
              </a:rPr>
              <a:t>Solanum tuberosum</a:t>
            </a:r>
            <a:r>
              <a:rPr lang="ru-RU" sz="6000" dirty="0">
                <a:latin typeface="Times New Roman"/>
                <a:ea typeface="Calibri"/>
                <a:cs typeface="Times New Roman"/>
              </a:rPr>
              <a:t>)</a:t>
            </a:r>
            <a:r>
              <a:rPr lang="ru-RU" sz="6000" dirty="0">
                <a:latin typeface="Times New Roman"/>
                <a:ea typeface="Times New Roman"/>
                <a:cs typeface="Times New Roman"/>
              </a:rPr>
              <a:t> – ценная культура, широко выращиваемая в нашей стране.</a:t>
            </a:r>
            <a:r>
              <a:rPr lang="ru-RU" sz="6000" dirty="0">
                <a:ea typeface="Calibri"/>
                <a:cs typeface="Times New Roman"/>
              </a:rPr>
              <a:t> </a:t>
            </a:r>
            <a:r>
              <a:rPr lang="ru-RU" sz="6000" dirty="0" smtClean="0">
                <a:latin typeface="Times New Roman"/>
                <a:ea typeface="Times New Roman"/>
                <a:cs typeface="Times New Roman"/>
              </a:rPr>
              <a:t>В  </a:t>
            </a:r>
            <a:r>
              <a:rPr lang="ru-RU" sz="6000" dirty="0">
                <a:latin typeface="Times New Roman"/>
                <a:ea typeface="Times New Roman"/>
                <a:cs typeface="Times New Roman"/>
              </a:rPr>
              <a:t>Российскую Федерацию также ежегодно импортируются большие партии семенного и продовольственного картофеля, что может грозить распространением на этой культуре различных фитопатогенов, включая вирусные. Родина картофеля – Южная Америка. Ввоз картофеля из Южной Америки запрещен в большинстве стран, ввиду того что в этом регионе присутствуют патогены картофеля, способные принести огромный ущерб картофелеводству. </a:t>
            </a:r>
            <a:r>
              <a:rPr lang="ru-RU" sz="6000" dirty="0" smtClean="0"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6000" dirty="0">
                <a:latin typeface="Times New Roman"/>
                <a:ea typeface="Times New Roman"/>
                <a:cs typeface="Times New Roman"/>
              </a:rPr>
              <a:t>лаборатории вирусологии ФГБУ «ВНИИКР» ведется разработка и валидация молекулярных и серологических методов диагностики следующих американских вирусов картофеля: вирус пожелтения картофеля potato yellowing virus, вирус черной кольцевой пятнистости картофеля potato black ringspot virus, вирус желтой карликовости картофеля potato yellow dwarf virus. В настоящее время для диагностики американских вирусов существуют коммерческие наборы для иммуноферментного анализа, однако, они могут быть недостаточно специфичны и давать ложноположительную кросс-реакцию с некоторыми вирусами, поэтому необходимо иметь хотя бы два метода диагностики по каждому из этих обьектов.</a:t>
            </a:r>
            <a:endParaRPr lang="ru-RU" sz="60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FBF7-D44E-4B07-AD33-6697C48CAF6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73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260648"/>
            <a:ext cx="8352928" cy="44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500" dirty="0" smtClean="0">
                <a:effectLst/>
                <a:latin typeface="Times New Roman"/>
                <a:ea typeface="Calibri"/>
                <a:cs typeface="Times New Roman"/>
              </a:rPr>
              <a:t>Вирус пожелтения картофеля </a:t>
            </a:r>
            <a:r>
              <a:rPr lang="en-US" sz="1500" dirty="0" smtClean="0">
                <a:effectLst/>
                <a:latin typeface="Times New Roman"/>
                <a:ea typeface="Calibri"/>
                <a:cs typeface="Times New Roman"/>
              </a:rPr>
              <a:t>Potato Yellowing virus </a:t>
            </a:r>
            <a:r>
              <a:rPr lang="ru-RU" sz="1500" dirty="0">
                <a:latin typeface="Times New Roman"/>
                <a:ea typeface="Calibri"/>
                <a:cs typeface="Times New Roman"/>
              </a:rPr>
              <a:t>в</a:t>
            </a:r>
            <a:r>
              <a:rPr lang="ru-RU" sz="1500" dirty="0" smtClean="0">
                <a:effectLst/>
                <a:latin typeface="Times New Roman"/>
                <a:ea typeface="Calibri"/>
                <a:cs typeface="Times New Roman"/>
              </a:rPr>
              <a:t>ходит в Список А1 ЕОКЗР: № 220 и в Перечни отсутствующих карантинных организмов Российской Федерации и Казахстана. Вирус распространен в Южной Америке с странах Перу, Чили и Эквадор.</a:t>
            </a:r>
            <a:endParaRPr lang="ru-RU" sz="1500" dirty="0" smtClean="0">
              <a:ea typeface="Calibri"/>
              <a:cs typeface="Times New Roman"/>
            </a:endParaRPr>
          </a:p>
          <a:p>
            <a:pPr lvl="0" indent="449580" algn="just">
              <a:lnSpc>
                <a:spcPct val="150000"/>
              </a:lnSpc>
            </a:pPr>
            <a:r>
              <a:rPr lang="ru-RU" sz="1500" dirty="0" smtClean="0">
                <a:effectLst/>
                <a:latin typeface="Times New Roman"/>
                <a:ea typeface="Calibri"/>
              </a:rPr>
              <a:t>PYV поражает картофель (</a:t>
            </a:r>
            <a:r>
              <a:rPr lang="ru-RU" sz="1500" i="1" dirty="0" smtClean="0">
                <a:effectLst/>
                <a:latin typeface="Times New Roman"/>
                <a:ea typeface="Calibri"/>
              </a:rPr>
              <a:t>Solanum tuberosum</a:t>
            </a:r>
            <a:r>
              <a:rPr lang="ru-RU" sz="1500" dirty="0" smtClean="0">
                <a:effectLst/>
                <a:latin typeface="Times New Roman"/>
                <a:ea typeface="Calibri"/>
              </a:rPr>
              <a:t>) и дикие виды </a:t>
            </a:r>
            <a:r>
              <a:rPr lang="ru-RU" sz="1500" i="1" dirty="0" smtClean="0">
                <a:effectLst/>
                <a:latin typeface="Times New Roman"/>
                <a:ea typeface="Calibri"/>
              </a:rPr>
              <a:t>Solanum</a:t>
            </a:r>
            <a:r>
              <a:rPr lang="ru-RU" sz="1500" dirty="0" smtClean="0">
                <a:effectLst/>
                <a:latin typeface="Times New Roman"/>
                <a:ea typeface="Calibri"/>
              </a:rPr>
              <a:t> spp.</a:t>
            </a:r>
            <a:r>
              <a:rPr lang="ru-RU" sz="15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На некоторых сортах картофеля при заражении проявляются симптомы пожелтения, при этом иногда реакция проявляется очень сильно. Иногда симптомы могут </a:t>
            </a:r>
            <a:r>
              <a:rPr lang="ru-RU" sz="15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носить латентный характер. </a:t>
            </a:r>
            <a:r>
              <a:rPr lang="ru-RU" sz="15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PYV передается персиковой тлей (Myzus persicae) , а также клубнями картофеля или истинными семенами (до 20% семян) . PYV вызывает пожелтение, переходящее в </a:t>
            </a:r>
            <a:r>
              <a:rPr lang="ru-RU" sz="15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хлороз </a:t>
            </a:r>
            <a:r>
              <a:rPr lang="ru-RU" sz="15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у некоторых сортов картофеля, а также мозаику и деформацию листьев. Были зарегистрированы потери урожая до 20%. Попадание этого вируса на территорию Российской Федерации повлияет на способность для доступа российского картофеля на зарубежные рынки.</a:t>
            </a:r>
            <a:endParaRPr lang="ru-RU" sz="1500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ru-RU" dirty="0" smtClean="0">
              <a:effectLst/>
              <a:latin typeface="Times New Roman"/>
              <a:ea typeface="Calibri"/>
            </a:endParaRPr>
          </a:p>
          <a:p>
            <a:r>
              <a:rPr lang="ru-RU" dirty="0" smtClean="0">
                <a:effectLst/>
                <a:latin typeface="Times New Roman"/>
                <a:ea typeface="Calibri"/>
              </a:rPr>
              <a:t> </a:t>
            </a:r>
            <a:endParaRPr lang="ru-RU" dirty="0"/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7072"/>
            <a:ext cx="1656184" cy="2232248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552" y="6394094"/>
            <a:ext cx="2085827" cy="3177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2941763">
              <a:lnSpc>
                <a:spcPct val="114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rebuchet MS"/>
                <a:cs typeface="Times New Roman" pitchFamily="18" charset="0"/>
              </a:rPr>
              <a:t>Распространение</a:t>
            </a:r>
            <a:r>
              <a:rPr lang="en-US" sz="1400" b="1" dirty="0" smtClean="0">
                <a:solidFill>
                  <a:prstClr val="black"/>
                </a:solidFill>
                <a:latin typeface="Trebuchet MS"/>
                <a:cs typeface="Times New Roman" pitchFamily="18" charset="0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Trebuchet MS"/>
                <a:cs typeface="Times New Roman" pitchFamily="18" charset="0"/>
              </a:rPr>
              <a:t>PYV</a:t>
            </a:r>
            <a:endParaRPr lang="ru-RU" sz="1400" dirty="0">
              <a:solidFill>
                <a:prstClr val="black"/>
              </a:solidFill>
              <a:latin typeface="Trebuchet M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00422"/>
            <a:ext cx="3393827" cy="249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FBF7-D44E-4B07-AD33-6697C48CAF6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8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проверки специфичности работы набора ИФА </a:t>
            </a:r>
            <a:r>
              <a:rPr kumimoji="0" lang="en-US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PYV AS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-0599 (</a:t>
            </a:r>
            <a:r>
              <a:rPr kumimoji="0" lang="en-US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DSMZ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Германия) с контролями и изолятами вирусов, поражающих картофель.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831034"/>
              </p:ext>
            </p:extLst>
          </p:nvPr>
        </p:nvGraphicFramePr>
        <p:xfrm>
          <a:off x="2152650" y="476672"/>
          <a:ext cx="5398230" cy="52085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76660"/>
                <a:gridCol w="3262152"/>
                <a:gridCol w="730998"/>
                <a:gridCol w="1028420"/>
              </a:tblGrid>
              <a:tr h="563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Положительный контроль/</a:t>
                      </a:r>
                      <a:r>
                        <a:rPr lang="ru-RU" sz="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Изолят</a:t>
                      </a:r>
                      <a:r>
                        <a:rPr lang="en-US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Среднее значение экстинкции образца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Превышение, по сравнению с отрицательным контролем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Вирус картофеля</a:t>
                      </a:r>
                      <a:r>
                        <a:rPr lang="en-US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X (Bioreba)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1,893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25,24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Вирус картофеля</a:t>
                      </a:r>
                      <a:r>
                        <a:rPr lang="en-US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Y (</a:t>
                      </a:r>
                      <a:r>
                        <a:rPr lang="en-US" sz="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Bioreba</a:t>
                      </a:r>
                      <a:r>
                        <a:rPr lang="en-US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1,197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15,96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Вирус скручиваемости листьев картофеля (</a:t>
                      </a:r>
                      <a:r>
                        <a:rPr lang="en-US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Bioreba</a:t>
                      </a: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0,734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9,79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Вирус картофеля</a:t>
                      </a:r>
                      <a:r>
                        <a:rPr lang="en-US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S (Bioreba)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0,102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1,36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Вирус картофеля</a:t>
                      </a:r>
                      <a:r>
                        <a:rPr lang="en-US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M (</a:t>
                      </a:r>
                      <a:r>
                        <a:rPr lang="en-US" sz="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Bioreba</a:t>
                      </a:r>
                      <a:r>
                        <a:rPr lang="en-US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0,088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1,17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Вирус мозаики люцерны (</a:t>
                      </a:r>
                      <a:r>
                        <a:rPr lang="en-US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AMV PV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-0779) (</a:t>
                      </a:r>
                      <a:r>
                        <a:rPr lang="en-US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DSMZ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0,305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4,07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Вирус огуречной мозаики (</a:t>
                      </a:r>
                      <a:r>
                        <a:rPr lang="en-US" sz="8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CMV</a:t>
                      </a:r>
                      <a:r>
                        <a:rPr lang="ru-RU" sz="8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  (</a:t>
                      </a:r>
                      <a:r>
                        <a:rPr lang="en-US" sz="8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Adgen</a:t>
                      </a:r>
                      <a:r>
                        <a:rPr lang="ru-RU" sz="8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8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0,143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1,91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Вирус желтой карликовости картофеля </a:t>
                      </a:r>
                      <a:r>
                        <a:rPr lang="en-US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PYDV PV</a:t>
                      </a: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-0719 (</a:t>
                      </a:r>
                      <a:r>
                        <a:rPr lang="en-US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DSMZ</a:t>
                      </a: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0,298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3,97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Вирус аукуба мозаики картофеля (</a:t>
                      </a:r>
                      <a:r>
                        <a:rPr lang="en-US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PAMV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en-US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PV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-0007 (</a:t>
                      </a:r>
                      <a:r>
                        <a:rPr lang="en-US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DSMZ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0,445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5,93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Вирус картофеля</a:t>
                      </a:r>
                      <a:r>
                        <a:rPr lang="en-US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T (Adgen)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4,405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58,73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Латентный вирус картофеля (</a:t>
                      </a:r>
                      <a:r>
                        <a:rPr lang="en-US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PotLV</a:t>
                      </a: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en-US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PV</a:t>
                      </a: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-0708 (</a:t>
                      </a:r>
                      <a:r>
                        <a:rPr lang="en-US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DSMZ</a:t>
                      </a: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0,118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1,57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Вирус </a:t>
                      </a:r>
                      <a:r>
                        <a:rPr lang="ru-RU" sz="800" b="1" i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бронзовости</a:t>
                      </a:r>
                      <a:r>
                        <a:rPr lang="ru-RU" sz="8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томата (</a:t>
                      </a:r>
                      <a:r>
                        <a:rPr lang="en-US" sz="8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TSWV</a:t>
                      </a:r>
                      <a:r>
                        <a:rPr lang="ru-RU" sz="8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)(</a:t>
                      </a:r>
                      <a:r>
                        <a:rPr lang="en-US" sz="800" b="1" i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Bioreba</a:t>
                      </a:r>
                      <a:r>
                        <a:rPr lang="ru-RU" sz="8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8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0,067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1,00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Вирус кольцевой пятнистости табака (</a:t>
                      </a:r>
                      <a:r>
                        <a:rPr lang="en-US" sz="800" b="1" i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TRSV</a:t>
                      </a:r>
                      <a:r>
                        <a:rPr lang="ru-RU" sz="800" b="1" i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 (</a:t>
                      </a:r>
                      <a:r>
                        <a:rPr lang="en-US" sz="800" b="1" i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Bioreba</a:t>
                      </a:r>
                      <a:r>
                        <a:rPr lang="ru-RU" sz="800" b="1" i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8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1,915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25,53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Вирус кольцевой пятнистости томата (</a:t>
                      </a:r>
                      <a:r>
                        <a:rPr lang="en-US" sz="8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ToRSV</a:t>
                      </a:r>
                      <a:r>
                        <a:rPr lang="ru-RU" sz="8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)(</a:t>
                      </a:r>
                      <a:r>
                        <a:rPr lang="en-US" sz="8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Adgen</a:t>
                      </a:r>
                      <a:r>
                        <a:rPr lang="ru-RU" sz="8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8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0,038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1,00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Андийский вирус крапчатости картофеля (</a:t>
                      </a:r>
                      <a:r>
                        <a:rPr lang="en-US" sz="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APMoV</a:t>
                      </a:r>
                      <a:r>
                        <a:rPr lang="en-US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PV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-0057) (</a:t>
                      </a:r>
                      <a:r>
                        <a:rPr lang="en-US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DSMZ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0,047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1,00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Андийский латентный вирус картофеля  (</a:t>
                      </a:r>
                      <a:r>
                        <a:rPr lang="en-US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APLV PV</a:t>
                      </a: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-0062) (</a:t>
                      </a:r>
                      <a:r>
                        <a:rPr lang="en-US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DSMZ</a:t>
                      </a: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0,065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1,00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Вирус курчавости верхушек картофеля (</a:t>
                      </a:r>
                      <a:r>
                        <a:rPr lang="en-US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PMTV</a:t>
                      </a: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)(</a:t>
                      </a:r>
                      <a:r>
                        <a:rPr lang="en-US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Adgen</a:t>
                      </a: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0,045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1,00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Вирус некротической пятнистости бальзамина (</a:t>
                      </a:r>
                      <a:r>
                        <a:rPr lang="en-US" sz="8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INSV</a:t>
                      </a:r>
                      <a:r>
                        <a:rPr lang="ru-RU" sz="8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 (</a:t>
                      </a:r>
                      <a:r>
                        <a:rPr lang="en-US" sz="8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Agdia</a:t>
                      </a:r>
                      <a:r>
                        <a:rPr lang="ru-RU" sz="8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8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3,250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43,33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Вирус черной кольцевой пятнистости картофеля (</a:t>
                      </a:r>
                      <a:r>
                        <a:rPr lang="en-US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PBRSV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PV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-0056) (</a:t>
                      </a:r>
                      <a:r>
                        <a:rPr lang="en-US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DSMZ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0,037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1,00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Отрицательный контроль (Листья табака) (</a:t>
                      </a:r>
                      <a:r>
                        <a:rPr lang="en-US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Agdia</a:t>
                      </a: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 </a:t>
                      </a:r>
                      <a:endParaRPr lang="ru-RU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0,658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8,77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Положительный контроль Вирус пожелтения картофеля (</a:t>
                      </a:r>
                      <a:r>
                        <a:rPr lang="en-US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PYV PV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-0706) </a:t>
                      </a:r>
                      <a:r>
                        <a:rPr lang="en-US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DSMZ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4,000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53,33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545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Рассчитанное усредненное значение отрицательного контроля</a:t>
                      </a:r>
                      <a:endParaRPr lang="ru-RU" sz="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0,075</a:t>
                      </a:r>
                      <a:endParaRPr lang="ru-RU" sz="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88" marR="398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047568"/>
              </p:ext>
            </p:extLst>
          </p:nvPr>
        </p:nvGraphicFramePr>
        <p:xfrm>
          <a:off x="2699792" y="5804876"/>
          <a:ext cx="6012160" cy="1053155"/>
        </p:xfrm>
        <a:graphic>
          <a:graphicData uri="http://schemas.openxmlformats.org/drawingml/2006/table">
            <a:tbl>
              <a:tblPr firstRow="1" firstCol="1" bandRow="1"/>
              <a:tblGrid>
                <a:gridCol w="5230951"/>
                <a:gridCol w="781209"/>
              </a:tblGrid>
              <a:tr h="165889">
                <a:tc>
                  <a:txBody>
                    <a:bodyPr/>
                    <a:lstStyle/>
                    <a:p>
                      <a:pPr marL="540385" indent="-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Примечание: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заключение о наличии вируса:   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979">
                <a:tc gridSpan="2">
                  <a:txBody>
                    <a:bodyPr/>
                    <a:lstStyle/>
                    <a:p>
                      <a:pPr marL="540385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  вирус отсутствует (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Ао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/Ак&lt;2,0)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809">
                <a:tc gridSpan="2">
                  <a:txBody>
                    <a:bodyPr/>
                    <a:lstStyle/>
                    <a:p>
                      <a:pPr marL="540385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+- недостоверное наличие вируса (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Ао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/Ак=2,0-3,0)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728">
                <a:tc gridSpan="2">
                  <a:txBody>
                    <a:bodyPr/>
                    <a:lstStyle/>
                    <a:p>
                      <a:pPr marL="540385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  достоверное наличие вируса (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Ао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/Ак&gt;3,0),  где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728">
                <a:tc gridSpan="2">
                  <a:txBody>
                    <a:bodyPr/>
                    <a:lstStyle/>
                    <a:p>
                      <a:pPr marL="540385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Ао – среднее значение экстинкции образца,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433">
                <a:tc gridSpan="2">
                  <a:txBody>
                    <a:bodyPr/>
                    <a:lstStyle/>
                    <a:p>
                      <a:pPr marL="540385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Ак– среднее значение экстинкции отрицательного контроля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52650" y="32760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FBF7-D44E-4B07-AD33-6697C48CAF6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0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645" y="116632"/>
            <a:ext cx="8229600" cy="4525963"/>
          </a:xfrm>
        </p:spPr>
        <p:txBody>
          <a:bodyPr>
            <a:normAutofit/>
          </a:bodyPr>
          <a:lstStyle/>
          <a:p>
            <a:pPr marL="0" lvl="0" indent="0" algn="just" defTabSz="2941763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До настоящего времени для молекулярной диагностики вируса пожелтения картофеля использовались универсальные праймеры для вирусов семейства </a:t>
            </a:r>
            <a:r>
              <a:rPr lang="ru-RU" sz="1400" i="1" dirty="0" smtClean="0">
                <a:effectLst/>
                <a:latin typeface="Times New Roman"/>
                <a:ea typeface="Calibri"/>
                <a:cs typeface="Times New Roman"/>
              </a:rPr>
              <a:t>Bromoviridae 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Ilar1F5 / R7 (Silvestre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et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1400" dirty="0" smtClean="0">
                <a:effectLst/>
                <a:latin typeface="Times New Roman"/>
                <a:ea typeface="Calibri"/>
                <a:cs typeface="Times New Roman"/>
              </a:rPr>
              <a:t>al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., 2011)</a:t>
            </a:r>
            <a:r>
              <a:rPr lang="ru-RU" sz="1400" i="1" dirty="0" smtClean="0">
                <a:effectLst/>
                <a:latin typeface="Times New Roman"/>
                <a:ea typeface="Calibri"/>
                <a:cs typeface="Times New Roman"/>
              </a:rPr>
              <a:t>,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однако данные праймеры не показывали высокой чувствительности даже с имеющим высокий уровень зараженности изолятом </a:t>
            </a:r>
            <a:r>
              <a:rPr lang="en-US" sz="1400" dirty="0" smtClean="0">
                <a:effectLst/>
                <a:latin typeface="Times New Roman"/>
                <a:ea typeface="Calibri"/>
                <a:cs typeface="Times New Roman"/>
              </a:rPr>
              <a:t>PYV PV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-0706 (</a:t>
            </a:r>
            <a:r>
              <a:rPr lang="en-US" sz="1400" dirty="0" smtClean="0">
                <a:effectLst/>
                <a:latin typeface="Times New Roman"/>
                <a:ea typeface="Calibri"/>
                <a:cs typeface="Times New Roman"/>
              </a:rPr>
              <a:t>DSMZ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, Германия). Мы сравнили их с универсальными праймерами 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Ilapol up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2/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Ilapolnest up3/do5 (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Maliogka et.al., 2007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использовав изоляты вирусов рода 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Ilarviruses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которые показали высокую специфичность и чувствительность и могут быть рекомендованы для определения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вирусов семейства </a:t>
            </a:r>
            <a:r>
              <a:rPr lang="ru-RU" sz="1400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Bromoviridae.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2736304" cy="250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085869"/>
              </p:ext>
            </p:extLst>
          </p:nvPr>
        </p:nvGraphicFramePr>
        <p:xfrm>
          <a:off x="683568" y="5128487"/>
          <a:ext cx="1944564" cy="1664970"/>
        </p:xfrm>
        <a:graphic>
          <a:graphicData uri="http://schemas.openxmlformats.org/drawingml/2006/table">
            <a:tbl>
              <a:tblPr firstRow="1" firstCol="1" bandRow="1"/>
              <a:tblGrid>
                <a:gridCol w="648120"/>
                <a:gridCol w="648120"/>
                <a:gridCol w="648324"/>
              </a:tblGrid>
              <a:tr h="24638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48°C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51°C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54°C</a:t>
                      </a:r>
                      <a:endParaRPr lang="ru-RU" sz="11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57°C</a:t>
                      </a:r>
                      <a:endParaRPr lang="ru-RU" sz="11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60°C</a:t>
                      </a:r>
                      <a:endParaRPr lang="ru-RU" sz="11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63°C</a:t>
                      </a:r>
                      <a:endParaRPr lang="ru-RU" sz="11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4613755"/>
            <a:ext cx="32403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Варианты</a:t>
            </a:r>
            <a:r>
              <a:rPr kumimoji="0" lang="en-US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температур отжига праймеров</a:t>
            </a:r>
            <a:r>
              <a:rPr kumimoji="0" lang="en-US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Ilar F5/R7 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изолятом </a:t>
            </a:r>
            <a:r>
              <a:rPr kumimoji="0" lang="en-US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PYV PV-0706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2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15"/>
          <a:stretch/>
        </p:blipFill>
        <p:spPr>
          <a:xfrm>
            <a:off x="4788024" y="1975896"/>
            <a:ext cx="3322418" cy="25202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1999" y="4613755"/>
            <a:ext cx="4392489" cy="1903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2941763">
              <a:lnSpc>
                <a:spcPct val="114000"/>
              </a:lnSpc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Универсальные праймеры для</a:t>
            </a:r>
            <a:r>
              <a:rPr lang="en-US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nested RT-PCR Ilapol up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2/</a:t>
            </a:r>
            <a:r>
              <a:rPr lang="en-US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Ilapolnest up3/do5 </a:t>
            </a:r>
            <a:r>
              <a:rPr lang="en-US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en-US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-457200" defTabSz="2941763">
              <a:lnSpc>
                <a:spcPct val="114000"/>
              </a:lnSpc>
              <a:buFont typeface="+mj-lt"/>
              <a:buAutoNum type="arabicPeriod"/>
            </a:pP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PYV PV-0706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DSMZ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indent="-457200" defTabSz="2941763">
              <a:lnSpc>
                <a:spcPct val="114000"/>
              </a:lnSpc>
              <a:buFont typeface="+mj-lt"/>
              <a:buAutoNum type="arabicPeriod"/>
            </a:pP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PYV PV-0706 (DSMZ)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-457200" defTabSz="2941763">
              <a:lnSpc>
                <a:spcPct val="114000"/>
              </a:lnSpc>
              <a:buFont typeface="+mj-lt"/>
              <a:buAutoNum type="arabicPeriod"/>
            </a:pP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PNRSV PV-0962 (DSMZ)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-457200" defTabSz="2941763">
              <a:lnSpc>
                <a:spcPct val="114000"/>
              </a:lnSpc>
              <a:buFont typeface="+mj-lt"/>
              <a:buAutoNum type="arabicPeriod"/>
            </a:pP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PDV (Bioreba)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-457200" defTabSz="2941763">
              <a:lnSpc>
                <a:spcPct val="114000"/>
              </a:lnSpc>
              <a:buFont typeface="+mj-lt"/>
              <a:buAutoNum type="arabicPeriod"/>
            </a:pPr>
            <a:r>
              <a:rPr lang="en-US" sz="1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S. tuberosum 1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Отрицательный контроль)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-457200" defTabSz="2941763">
              <a:lnSpc>
                <a:spcPct val="114000"/>
              </a:lnSpc>
              <a:buFont typeface="+mj-lt"/>
              <a:buAutoNum type="arabicPeriod"/>
            </a:pPr>
            <a:r>
              <a:rPr lang="en-US" sz="1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S. tuberosum 2 </a:t>
            </a:r>
            <a:r>
              <a:rPr lang="en-US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Отрицательный контроль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-457200" defTabSz="2941763">
              <a:lnSpc>
                <a:spcPct val="114000"/>
              </a:lnSpc>
              <a:buFont typeface="+mj-lt"/>
              <a:buAutoNum type="arabicPeriod"/>
            </a:pP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ApMV (Bioreba)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-457200" defTabSz="2941763">
              <a:lnSpc>
                <a:spcPct val="114000"/>
              </a:lnSpc>
              <a:buFont typeface="+mj-lt"/>
              <a:buAutoNum type="arabicPeriod"/>
            </a:pPr>
            <a:r>
              <a:rPr lang="en-US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ddH2O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FBF7-D44E-4B07-AD33-6697C48CAF6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7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 fontScale="90000"/>
          </a:bodyPr>
          <a:lstStyle/>
          <a:p>
            <a:pPr lvl="0" defTabSz="2941763">
              <a:lnSpc>
                <a:spcPct val="114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Сравнение нуклеотидных последовательностей изолята </a:t>
            </a:r>
            <a:r>
              <a:rPr lang="en-US" sz="1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PYV 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 других изолятов рода</a:t>
            </a:r>
            <a:r>
              <a:rPr lang="en-US" sz="1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Ilarviruses. 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Праймеры для</a:t>
            </a:r>
            <a:r>
              <a:rPr lang="en-US" sz="1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nested RT-PCR: Ilapol up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2/</a:t>
            </a:r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do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</a:t>
            </a:r>
            <a:r>
              <a:rPr lang="en-US" sz="1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Ilapolnest up3/do5.</a:t>
            </a:r>
            <a:r>
              <a:rPr lang="en-US" sz="2000" b="1" dirty="0">
                <a:solidFill>
                  <a:prstClr val="black"/>
                </a:solidFill>
                <a:latin typeface="Trebuchet MS"/>
                <a:ea typeface="+mn-ea"/>
                <a:cs typeface="Times New Roman" pitchFamily="18" charset="0"/>
              </a:rPr>
              <a:t/>
            </a:r>
            <a:br>
              <a:rPr lang="en-US" sz="2000" b="1" dirty="0">
                <a:solidFill>
                  <a:prstClr val="black"/>
                </a:solidFill>
                <a:latin typeface="Trebuchet MS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Рисунок 1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4" b="5627"/>
          <a:stretch/>
        </p:blipFill>
        <p:spPr>
          <a:xfrm>
            <a:off x="971600" y="836712"/>
            <a:ext cx="7272808" cy="5174329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FBF7-D44E-4B07-AD33-6697C48CAF6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93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367474"/>
              </p:ext>
            </p:extLst>
          </p:nvPr>
        </p:nvGraphicFramePr>
        <p:xfrm>
          <a:off x="294657" y="980728"/>
          <a:ext cx="8568951" cy="1565022"/>
        </p:xfrm>
        <a:graphic>
          <a:graphicData uri="http://schemas.openxmlformats.org/drawingml/2006/table">
            <a:tbl>
              <a:tblPr firstRow="1" firstCol="1" bandRow="1"/>
              <a:tblGrid>
                <a:gridCol w="2303887"/>
                <a:gridCol w="3132532"/>
                <a:gridCol w="3132532"/>
              </a:tblGrid>
              <a:tr h="26083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Potato yellowing virus 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122 </a:t>
                      </a: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en-US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en-US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PYV-rep1-F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GCGATTCGTTCCTGATGAGC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PYV-rep1-R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AACTTCCGAACACTTCGCCA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3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Potato yellowing virus 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156 </a:t>
                      </a: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en-US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en-US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PYV-rep</a:t>
                      </a: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-F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TGCGTCTCTGGACCCTAATTG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PYV-rep</a:t>
                      </a: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-R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GCAGTAGGAGGAGTGTTGCT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3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Potato yellowing virus 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217 </a:t>
                      </a: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en-US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en-US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PYV-rep</a:t>
                      </a: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-F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CAAAGTGCGTCTTTGGACCC  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PYV-rep</a:t>
                      </a: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-R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CGGCATAAATGCAACCAGCA  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150766"/>
            <a:ext cx="87849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связи с отсутствием молекулярной диагностики </a:t>
            </a: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PYV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разработанных специфичных праймеров, в лаборатории вирусологии ФГБУ «ВНИИКР» были разработаны 3 пары праймеров для диагностики вируса пожелтения картофеля. 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626" y="2564904"/>
            <a:ext cx="91297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Отработка температуры отжига праймеров </a:t>
            </a:r>
            <a:r>
              <a:rPr kumimoji="0" lang="en-US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PYV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rep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-1 </a:t>
            </a:r>
            <a:r>
              <a:rPr kumimoji="0" lang="en-US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PYV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rep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-2 </a:t>
            </a:r>
            <a:r>
              <a:rPr kumimoji="0" lang="en-US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PYV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rep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-3 </a:t>
            </a:r>
            <a:r>
              <a:rPr kumimoji="0" lang="en-US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выявления вируса пожелтения картофеля (</a:t>
            </a:r>
            <a:r>
              <a:rPr kumimoji="0" lang="en-US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PYV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методом ПЦР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5" r="2191"/>
          <a:stretch>
            <a:fillRect/>
          </a:stretch>
        </p:blipFill>
        <p:spPr bwMode="auto">
          <a:xfrm>
            <a:off x="1914397" y="3170585"/>
            <a:ext cx="5472607" cy="254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662220"/>
              </p:ext>
            </p:extLst>
          </p:nvPr>
        </p:nvGraphicFramePr>
        <p:xfrm>
          <a:off x="1766538" y="6221806"/>
          <a:ext cx="6077585" cy="420624"/>
        </p:xfrm>
        <a:graphic>
          <a:graphicData uri="http://schemas.openxmlformats.org/drawingml/2006/table">
            <a:tbl>
              <a:tblPr firstRow="1" firstCol="1" bandRow="1"/>
              <a:tblGrid>
                <a:gridCol w="2025650"/>
                <a:gridCol w="2025650"/>
                <a:gridCol w="202628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1.1; 2.1; 3.1 – 48</a:t>
                      </a:r>
                      <a:r>
                        <a:rPr lang="ru-RU" sz="1200" b="1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1.2; 2.2; 3.2 - 51</a:t>
                      </a:r>
                      <a:r>
                        <a:rPr lang="ru-RU" sz="1200" b="1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baseline="30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1.3; 2.3; 3.3 - 54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1.4; 2.4; 3.4 - 57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1.5; 2.5; 3.5 - 60</a:t>
                      </a:r>
                      <a:r>
                        <a:rPr lang="ru-RU" sz="1200" b="1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baseline="30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1.6; 2.6; 3.6 - 63</a:t>
                      </a:r>
                      <a:r>
                        <a:rPr lang="ru-RU" sz="1200" b="1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baseline="30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12106" y="5819749"/>
            <a:ext cx="17864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Варианты температур: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FBF7-D44E-4B07-AD33-6697C48CAF6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68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900608" y="2702349"/>
            <a:ext cx="7074894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Проверка специфичности праймеров </a:t>
            </a:r>
            <a:r>
              <a:rPr lang="en-US" altLang="ru-RU" sz="14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PYV rep3 F/R </a:t>
            </a:r>
            <a:endParaRPr lang="ru-RU" altLang="ru-RU" sz="1400" b="1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выявления вируса </a:t>
            </a:r>
            <a:r>
              <a:rPr kumimoji="0" lang="en-US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PYV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методом ПЦР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004048" y="2702349"/>
            <a:ext cx="4373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Определение</a:t>
            </a:r>
            <a:r>
              <a:rPr kumimoji="0" lang="en-US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чувствительности</a:t>
            </a:r>
            <a:r>
              <a:rPr kumimoji="0" lang="en-US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праймеров</a:t>
            </a:r>
            <a:r>
              <a:rPr kumimoji="0" lang="en-US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PYV rep3 F/R</a:t>
            </a: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en-US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вирусу</a:t>
            </a:r>
            <a:r>
              <a:rPr kumimoji="0" lang="en-US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пожелтения</a:t>
            </a:r>
            <a:r>
              <a:rPr kumimoji="0" lang="en-US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картофеля</a:t>
            </a:r>
            <a:r>
              <a:rPr kumimoji="0" lang="en-US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(PYV)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Рисунок 2" descr="506 PYV"/>
          <p:cNvPicPr>
            <a:picLocks noChangeAspect="1" noChangeArrowheads="1"/>
          </p:cNvPicPr>
          <p:nvPr/>
        </p:nvPicPr>
        <p:blipFill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47" b="22984"/>
          <a:stretch>
            <a:fillRect/>
          </a:stretch>
        </p:blipFill>
        <p:spPr bwMode="auto">
          <a:xfrm>
            <a:off x="6277269" y="3280153"/>
            <a:ext cx="1879476" cy="162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444662" y="4927210"/>
            <a:ext cx="3492121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Варианты: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Изолят </a:t>
            </a:r>
            <a:r>
              <a:rPr kumimoji="0" lang="en-US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PYV PV 0706 (DSMZ)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100%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концентрация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Изолят </a:t>
            </a:r>
            <a:r>
              <a:rPr kumimoji="0" lang="en-US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PYV PV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0706 (</a:t>
            </a:r>
            <a:r>
              <a:rPr kumimoji="0" lang="en-US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DSMZ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разведение 1/10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Изолят </a:t>
            </a:r>
            <a:r>
              <a:rPr kumimoji="0" lang="en-US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PYV PV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0706 (</a:t>
            </a:r>
            <a:r>
              <a:rPr kumimoji="0" lang="en-US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DSMZ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разведение 1/100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Изолят </a:t>
            </a:r>
            <a:r>
              <a:rPr kumimoji="0" lang="en-US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PYV PV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0706 (</a:t>
            </a:r>
            <a:r>
              <a:rPr kumimoji="0" lang="en-US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DSMZ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разведение 1/1000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К-        Отрицательный контроль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981591"/>
              </p:ext>
            </p:extLst>
          </p:nvPr>
        </p:nvGraphicFramePr>
        <p:xfrm>
          <a:off x="1421916" y="527331"/>
          <a:ext cx="6482463" cy="1927860"/>
        </p:xfrm>
        <a:graphic>
          <a:graphicData uri="http://schemas.openxmlformats.org/drawingml/2006/table">
            <a:tbl>
              <a:tblPr firstRow="1" firstCol="1" bandRow="1"/>
              <a:tblGrid>
                <a:gridCol w="2263947"/>
                <a:gridCol w="1079026"/>
                <a:gridCol w="883155"/>
                <a:gridCol w="980744"/>
                <a:gridCol w="1275591"/>
              </a:tblGrid>
              <a:tr h="392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Описание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п.о.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Степень покрытия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Идентичность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Номер последовательности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 Генбанке </a:t>
                      </a: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NCBI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3" tooltip="Go to alignment for Potato yellowing virus isolate Canete replicase mRNA, partial cds"/>
                        </a:rPr>
                        <a:t>Potato yellowing virus isolate Canete replicase mRNA, partial cds</a:t>
                      </a: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4" tooltip="Show report for HQ141057.1"/>
                        </a:rPr>
                        <a:t>HQ141057.1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5" tooltip="Go to alignment for Potato yellowing virus isolate Loja1 replicase mRNA, partial cds"/>
                        </a:rPr>
                        <a:t>Potato yellowing virus isolate Loja1 replicase mRNA, partial cds</a:t>
                      </a: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6" tooltip="Show report for HQ141053.1"/>
                        </a:rPr>
                        <a:t>HQ141053.1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7" tooltip="Go to alignment for Potato yellowing virus isolate Azuay replicase mRNA, partial cds &gt;gb|HQ141055.1| Potato yellowing virus isolate Canar replicase mRNA, partial cds"/>
                        </a:rPr>
                        <a:t>Potato yellowing virus isolate Azuay replicase mRNA, partial cds</a:t>
                      </a: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8" tooltip="Show report for HQ141054.1"/>
                        </a:rPr>
                        <a:t>HQ141054.1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9" tooltip="Go to alignment for Potato yellowing virus isolate Loja2 replicase mRNA, partial cds"/>
                        </a:rPr>
                        <a:t>Potato yellowing virus isolate Loja2 replicase mRNA, partial cds</a:t>
                      </a: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10" tooltip="Show report for HQ141056.1"/>
                        </a:rPr>
                        <a:t>HQ141056.1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011795" y="0"/>
            <a:ext cx="7302705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Сравнение последовательности изолята </a:t>
            </a:r>
            <a:r>
              <a:rPr kumimoji="0" lang="en-US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PYV PV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-0706  полученного с праймерами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ФГБУ ВНИИКР с нуклеотидными последовательностями</a:t>
            </a:r>
            <a:r>
              <a:rPr kumimoji="0" lang="ru-RU" alt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Генбанке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695682"/>
              </p:ext>
            </p:extLst>
          </p:nvPr>
        </p:nvGraphicFramePr>
        <p:xfrm>
          <a:off x="179512" y="3325053"/>
          <a:ext cx="5061103" cy="2895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30618"/>
                <a:gridCol w="1128530"/>
                <a:gridCol w="1569388"/>
                <a:gridCol w="1232567"/>
              </a:tblGrid>
              <a:tr h="30554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Изолят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Результат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Изолят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Результат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33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effectLst/>
                        </a:rPr>
                        <a:t>PVY (Bioreba)</a:t>
                      </a:r>
                      <a:endParaRPr lang="ru-RU" sz="900" b="1" dirty="0" smtClean="0">
                        <a:effectLst/>
                      </a:endParaRPr>
                    </a:p>
                    <a:p>
                      <a:pPr algn="ctr"/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-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effectLst/>
                        </a:rPr>
                        <a:t>APMoV PV-0057 (DSMZ)</a:t>
                      </a:r>
                      <a:endParaRPr lang="ru-RU" sz="900" b="1" dirty="0" smtClean="0">
                        <a:effectLst/>
                      </a:endParaRPr>
                    </a:p>
                    <a:p>
                      <a:pPr algn="ctr"/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-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33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effectLst/>
                        </a:rPr>
                        <a:t>PVM (Bioreba)</a:t>
                      </a:r>
                      <a:endParaRPr lang="ru-RU" sz="900" b="1" dirty="0" smtClean="0">
                        <a:effectLst/>
                      </a:endParaRPr>
                    </a:p>
                    <a:p>
                      <a:pPr algn="ctr"/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-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effectLst/>
                        </a:rPr>
                        <a:t>PAMV PV-00</a:t>
                      </a:r>
                      <a:r>
                        <a:rPr lang="ru-RU" sz="900" b="1" dirty="0" smtClean="0">
                          <a:effectLst/>
                        </a:rPr>
                        <a:t>0</a:t>
                      </a:r>
                      <a:r>
                        <a:rPr lang="en-US" sz="900" b="1" dirty="0" smtClean="0">
                          <a:effectLst/>
                        </a:rPr>
                        <a:t>7 (DSMZ)</a:t>
                      </a:r>
                      <a:endParaRPr lang="ru-RU" sz="900" b="1" dirty="0" smtClean="0">
                        <a:effectLst/>
                      </a:endParaRPr>
                    </a:p>
                    <a:p>
                      <a:pPr algn="ctr"/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-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33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effectLst/>
                        </a:rPr>
                        <a:t>PLRV (Bioreba)</a:t>
                      </a:r>
                      <a:endParaRPr lang="ru-RU" sz="900" b="1" dirty="0" smtClean="0">
                        <a:effectLst/>
                      </a:endParaRPr>
                    </a:p>
                    <a:p>
                      <a:pPr algn="ctr"/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-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effectLst/>
                        </a:rPr>
                        <a:t>APLV PV-0062 (DSMZ)</a:t>
                      </a:r>
                      <a:endParaRPr lang="ru-RU" sz="900" b="1" dirty="0" smtClean="0">
                        <a:effectLst/>
                      </a:endParaRPr>
                    </a:p>
                    <a:p>
                      <a:pPr algn="ctr"/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-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33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effectLst/>
                        </a:rPr>
                        <a:t>PVX (Bioreba)</a:t>
                      </a:r>
                      <a:endParaRPr lang="ru-RU" sz="900" b="1" dirty="0" smtClean="0">
                        <a:effectLst/>
                      </a:endParaRPr>
                    </a:p>
                    <a:p>
                      <a:pPr algn="ctr"/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-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effectLst/>
                        </a:rPr>
                        <a:t>PYDV PV</a:t>
                      </a:r>
                      <a:r>
                        <a:rPr lang="ru-RU" sz="900" b="1" dirty="0" smtClean="0">
                          <a:effectLst/>
                        </a:rPr>
                        <a:t>-0719 </a:t>
                      </a:r>
                      <a:r>
                        <a:rPr lang="en-US" sz="900" b="1" dirty="0" smtClean="0">
                          <a:effectLst/>
                        </a:rPr>
                        <a:t>(DSMZ)</a:t>
                      </a:r>
                      <a:endParaRPr lang="ru-RU" sz="900" b="1" dirty="0" smtClean="0">
                        <a:effectLst/>
                      </a:endParaRPr>
                    </a:p>
                    <a:p>
                      <a:pPr algn="ctr"/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-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33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effectLst/>
                        </a:rPr>
                        <a:t>PotLV (Bioreba)</a:t>
                      </a:r>
                      <a:endParaRPr lang="ru-RU" sz="900" b="1" dirty="0" smtClean="0">
                        <a:effectLst/>
                      </a:endParaRPr>
                    </a:p>
                    <a:p>
                      <a:pPr algn="ctr"/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-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effectLst/>
                        </a:rPr>
                        <a:t>PYV PV-0706 (DSMZ)</a:t>
                      </a:r>
                      <a:endParaRPr lang="ru-RU" sz="900" b="1" dirty="0" smtClean="0">
                        <a:effectLst/>
                      </a:endParaRPr>
                    </a:p>
                    <a:p>
                      <a:pPr algn="ctr"/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+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33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effectLst/>
                        </a:rPr>
                        <a:t>AMV (Bioreba)</a:t>
                      </a:r>
                      <a:endParaRPr lang="ru-RU" sz="900" b="1" dirty="0" smtClean="0">
                        <a:effectLst/>
                      </a:endParaRPr>
                    </a:p>
                    <a:p>
                      <a:pPr algn="ctr"/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-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effectLst/>
                        </a:rPr>
                        <a:t>К-</a:t>
                      </a:r>
                    </a:p>
                    <a:p>
                      <a:pPr algn="ctr"/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-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33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effectLst/>
                        </a:rPr>
                        <a:t>PVS (</a:t>
                      </a:r>
                      <a:r>
                        <a:rPr lang="ru-RU" sz="900" b="1" dirty="0" smtClean="0">
                          <a:effectLst/>
                        </a:rPr>
                        <a:t>Иммунотест</a:t>
                      </a:r>
                      <a:r>
                        <a:rPr lang="en-US" sz="900" b="1" dirty="0" smtClean="0">
                          <a:effectLst/>
                        </a:rPr>
                        <a:t>)</a:t>
                      </a:r>
                      <a:endParaRPr lang="ru-RU" sz="900" b="1" dirty="0" smtClean="0">
                        <a:effectLst/>
                      </a:endParaRPr>
                    </a:p>
                    <a:p>
                      <a:pPr algn="ctr"/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-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 flipH="1">
            <a:off x="10044608" y="1946019"/>
            <a:ext cx="1069776" cy="39933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FBF7-D44E-4B07-AD33-6697C48CAF6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82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1446</Words>
  <Application>Microsoft Office PowerPoint</Application>
  <PresentationFormat>Экран (4:3)</PresentationFormat>
  <Paragraphs>244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Разработка методов диагностики американских вирусов картофеля, создающих опасность для картофелеводства Российской Федерации.  </vt:lpstr>
      <vt:lpstr>Презентация PowerPoint</vt:lpstr>
      <vt:lpstr>Презентация PowerPoint</vt:lpstr>
      <vt:lpstr>Презентация PowerPoint</vt:lpstr>
      <vt:lpstr>Результаты проверки специфичности работы набора ИФА PYV AS-0599 (DSMZ, Германия) с контролями и изолятами вирусов, поражающих картофель.  </vt:lpstr>
      <vt:lpstr>Презентация PowerPoint</vt:lpstr>
      <vt:lpstr>Сравнение нуклеотидных последовательностей изолята  PYV и других изолятов рода Ilarviruses. Праймеры для nested RT-PCR: Ilapol up2/do4 и Ilapolnest up3/do5. </vt:lpstr>
      <vt:lpstr>Презентация PowerPoint</vt:lpstr>
      <vt:lpstr>Презентация PowerPoint</vt:lpstr>
      <vt:lpstr>Вирус черной кольцевой пятнистости картофеля Potato black ringspot nepovirus – вирус, на данный момент присутствующий только на территории Перу. Во многих странаx, в том числе и в России, внесен в список А1: патогенов, отсутствующих на территории этой страны и запрещенных к ввозу. Основное растение-хозяин -  картофель (Solanum tuberosum) и некоторые виды семейства Solanum, но вирус так же способен заражать различные растения из 11 семейств. </vt:lpstr>
      <vt:lpstr>Вирус желтой карликовости картофеля  Potato yellow dwarf virus (PYDV)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НАУЧНО-ИССЛЕДОВАТЕЛЬСКОЙ РАБОТЕ  по теме:   РАЗРАБОТКА И СОВЕРШЕНСТВОВАНИЕ МЕТОДОВ диагностики вируса пожелтения картофеля Potato yellowing virus  (заключительный отчет)</dc:title>
  <dc:creator>Тихомирова Мария</dc:creator>
  <cp:lastModifiedBy>Виктория Лобач</cp:lastModifiedBy>
  <cp:revision>43</cp:revision>
  <dcterms:created xsi:type="dcterms:W3CDTF">2016-12-12T11:49:43Z</dcterms:created>
  <dcterms:modified xsi:type="dcterms:W3CDTF">2018-04-17T10:51:34Z</dcterms:modified>
</cp:coreProperties>
</file>